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67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413" autoAdjust="0"/>
    <p:restoredTop sz="94660"/>
  </p:normalViewPr>
  <p:slideViewPr>
    <p:cSldViewPr>
      <p:cViewPr varScale="1">
        <p:scale>
          <a:sx n="50" d="100"/>
          <a:sy n="50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9" Type="http://schemas.openxmlformats.org/officeDocument/2006/relationships/image" Target="../media/image8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9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12" Type="http://schemas.openxmlformats.org/officeDocument/2006/relationships/image" Target="../media/image98.png"/><Relationship Id="rId17" Type="http://schemas.openxmlformats.org/officeDocument/2006/relationships/image" Target="../media/image103.png"/><Relationship Id="rId2" Type="http://schemas.openxmlformats.org/officeDocument/2006/relationships/image" Target="../media/image88.png"/><Relationship Id="rId16" Type="http://schemas.openxmlformats.org/officeDocument/2006/relationships/image" Target="../media/image10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2.png"/><Relationship Id="rId11" Type="http://schemas.openxmlformats.org/officeDocument/2006/relationships/image" Target="../media/image97.png"/><Relationship Id="rId5" Type="http://schemas.openxmlformats.org/officeDocument/2006/relationships/image" Target="../media/image91.png"/><Relationship Id="rId15" Type="http://schemas.openxmlformats.org/officeDocument/2006/relationships/image" Target="../media/image101.png"/><Relationship Id="rId10" Type="http://schemas.openxmlformats.org/officeDocument/2006/relationships/image" Target="../media/image96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Relationship Id="rId14" Type="http://schemas.openxmlformats.org/officeDocument/2006/relationships/image" Target="../media/image10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10" Type="http://schemas.openxmlformats.org/officeDocument/2006/relationships/image" Target="../media/image112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gif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6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kulinarochka.com/" TargetMode="External"/><Relationship Id="rId3" Type="http://schemas.openxmlformats.org/officeDocument/2006/relationships/hyperlink" Target="http://allrecipes.ru/" TargetMode="External"/><Relationship Id="rId7" Type="http://schemas.openxmlformats.org/officeDocument/2006/relationships/hyperlink" Target="http://eti-deti.com/" TargetMode="External"/><Relationship Id="rId2" Type="http://schemas.openxmlformats.org/officeDocument/2006/relationships/hyperlink" Target="http://www.wikiznanie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zagadka.yaxy.ru/" TargetMode="External"/><Relationship Id="rId5" Type="http://schemas.openxmlformats.org/officeDocument/2006/relationships/hyperlink" Target="http://www.ermak.su/" TargetMode="External"/><Relationship Id="rId10" Type="http://schemas.openxmlformats.org/officeDocument/2006/relationships/hyperlink" Target="http://www.numama.ru/" TargetMode="External"/><Relationship Id="rId4" Type="http://schemas.openxmlformats.org/officeDocument/2006/relationships/hyperlink" Target="http://flaminguru.ru/" TargetMode="External"/><Relationship Id="rId9" Type="http://schemas.openxmlformats.org/officeDocument/2006/relationships/hyperlink" Target="http://www.udec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5141168"/>
          </a:xfrm>
        </p:spPr>
        <p:txBody>
          <a:bodyPr>
            <a:normAutofit lnSpcReduction="10000"/>
          </a:bodyPr>
          <a:lstStyle/>
          <a:p>
            <a:pPr marL="0" lv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рамках изучения темы «Наше питание» </a:t>
            </a: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предмету «Окружающий мир» </a:t>
            </a: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«Овощи»</a:t>
            </a: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 класс</a:t>
            </a:r>
          </a:p>
          <a:p>
            <a:pPr marL="0" lvl="0" indent="0" algn="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r">
              <a:spcBef>
                <a:spcPts val="0"/>
              </a:spcBef>
              <a:buNone/>
            </a:pPr>
            <a:endParaRPr lang="ru-RU" sz="20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r">
              <a:spcBef>
                <a:spcPts val="0"/>
              </a:spcBef>
              <a:buNone/>
            </a:pPr>
            <a:endParaRPr lang="ru-RU" sz="20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Подготовила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мероприятие:</a:t>
            </a:r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учитель начальных классов</a:t>
            </a:r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Горбунова Людмила Николаевна</a:t>
            </a:r>
          </a:p>
          <a:p>
            <a:pPr marL="0" lvl="0" indent="0" algn="r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МОУ «СОШ №41» г. Саранск</a:t>
            </a:r>
          </a:p>
          <a:p>
            <a:pPr marL="0" indent="0" algn="r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9" y="4950240"/>
            <a:ext cx="3744415" cy="1707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81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«Витамины в овощах»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5904656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Витамин А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(каротин) 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Витамин В1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(тиамин)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Витамин В2 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(рибофлавин) 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Витамин С 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(аскорбиновая кислота)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Витамин К 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филлохинон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Витамин Р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(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цитрин)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0053" y="908720"/>
            <a:ext cx="133756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7280" y="908720"/>
            <a:ext cx="1219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7601" y="902370"/>
            <a:ext cx="1246154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0688" y="1869550"/>
            <a:ext cx="1225550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0086" y="1869549"/>
            <a:ext cx="1252562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9103" y="1869549"/>
            <a:ext cx="1238250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7601" y="2804812"/>
            <a:ext cx="1239710" cy="942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7280" y="2804811"/>
            <a:ext cx="1219200" cy="94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0053" y="2804812"/>
            <a:ext cx="1337568" cy="942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4536" y="3777843"/>
            <a:ext cx="12255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0853" y="3747153"/>
            <a:ext cx="12382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1591" y="3747153"/>
            <a:ext cx="1195762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7602" y="4727027"/>
            <a:ext cx="1246154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7280" y="4727027"/>
            <a:ext cx="121920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8" name="Picture 16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0054" y="4727027"/>
            <a:ext cx="1337568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9" name="Picture 17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980" y="5767086"/>
            <a:ext cx="1225550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0" name="Picture 18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0911" y="5770120"/>
            <a:ext cx="1201737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11" name="Picture 19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3746" y="5767085"/>
            <a:ext cx="1219200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76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1" dur="20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Игра «Отгадай овощ»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11523"/>
            <a:ext cx="1616075" cy="235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068738"/>
            <a:ext cx="1584325" cy="2357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3" y="1132359"/>
            <a:ext cx="1658937" cy="2338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4189" y="4068738"/>
            <a:ext cx="1658937" cy="2357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7543" y="1132359"/>
            <a:ext cx="1652587" cy="2338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1098823"/>
            <a:ext cx="1658937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2891" y="4068738"/>
            <a:ext cx="1652587" cy="2357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4068738"/>
            <a:ext cx="1658936" cy="2357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797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Сценка «Разговор овощей»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 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1038672"/>
            <a:ext cx="3771966" cy="2462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8442" y="1038672"/>
            <a:ext cx="3764216" cy="2462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204858"/>
            <a:ext cx="3771967" cy="2459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8441" y="4182320"/>
            <a:ext cx="3764215" cy="2462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473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/>
                <a:ea typeface="Times New Roman"/>
              </a:rPr>
              <a:t>Правила </a:t>
            </a:r>
            <a:r>
              <a:rPr lang="ru-RU" sz="3200" dirty="0">
                <a:latin typeface="Times New Roman"/>
                <a:ea typeface="Times New Roman"/>
              </a:rPr>
              <a:t>обработки и приготовления </a:t>
            </a:r>
            <a:r>
              <a:rPr lang="ru-RU" sz="3200" dirty="0" smtClean="0">
                <a:latin typeface="Times New Roman"/>
                <a:ea typeface="Times New Roman"/>
              </a:rPr>
              <a:t>овощей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764704"/>
            <a:ext cx="4388296" cy="5976664"/>
          </a:xfrm>
        </p:spPr>
        <p:txBody>
          <a:bodyPr>
            <a:norm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Правила обработки овощей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Мыть следует в холодной проточной воде, лучше в дуршлаге.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После этого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можно резать. Чем кусочки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крупнее, тем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меньше потери витаминов. Лучше их резать перед началом обработки, т.к. они теряют свои питательные и вкусовые качества.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764704"/>
            <a:ext cx="4388296" cy="5976664"/>
          </a:xfrm>
        </p:spPr>
        <p:txBody>
          <a:bodyPr>
            <a:norm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Правила приготовления овощей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Овощи варить в неочищенном виде, лучше готовить на пару или тушить. Если их варить, то их заливают кипящей водой. Старайтесь не переваривать овощи. Овощную зелень лучше класть в готовые блюда или варить 5-10 мин.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427" y="3388054"/>
            <a:ext cx="2047155" cy="1568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082103"/>
            <a:ext cx="2053207" cy="1548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8741" y="5108560"/>
            <a:ext cx="2047155" cy="1548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2342" y="3369795"/>
            <a:ext cx="2041400" cy="1587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9107" y="3369795"/>
            <a:ext cx="2078521" cy="1587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2342" y="5073329"/>
            <a:ext cx="2056617" cy="1584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 descr="D:\Школа\мойка..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8741" y="3388054"/>
            <a:ext cx="2047155" cy="1568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D:\Школа\салат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8482" y="5073329"/>
            <a:ext cx="2069146" cy="157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04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Игра «Свари борщ»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3" y="836712"/>
            <a:ext cx="5376439" cy="583264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608090" y="836712"/>
            <a:ext cx="3356398" cy="583264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Приятного аппетита!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9878" y="908720"/>
            <a:ext cx="1590851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8090" y="908720"/>
            <a:ext cx="1700213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9878" y="2284834"/>
            <a:ext cx="1622425" cy="1294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8091" y="2284834"/>
            <a:ext cx="1700213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9877" y="3608809"/>
            <a:ext cx="162242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8090" y="3608809"/>
            <a:ext cx="1689100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5940" y="5249812"/>
            <a:ext cx="20478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878979"/>
            <a:ext cx="1773684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0809" y="878979"/>
            <a:ext cx="1762125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1840" y="885329"/>
            <a:ext cx="1667529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506" y="3100658"/>
            <a:ext cx="1767682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9692" y="3100659"/>
            <a:ext cx="1762125" cy="145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6390" y="3100659"/>
            <a:ext cx="1672979" cy="1453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506" y="5249813"/>
            <a:ext cx="1719263" cy="142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1188" y="5249812"/>
            <a:ext cx="1840629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1840" y="5249812"/>
            <a:ext cx="1689100" cy="1440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534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Практическая работа </a:t>
            </a:r>
            <a:b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«Приготовление овощного салата»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4388296" cy="576064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В огороде вырастаю.</a:t>
            </a:r>
            <a:b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 когда я созреваю,</a:t>
            </a:r>
            <a:b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Варят из меня томат,</a:t>
            </a:r>
            <a:b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щи кладут и так едят.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Я длинный и зеленый,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Вкусен я соленый,</a:t>
            </a:r>
            <a:b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Вкусен и сырой.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же я такой?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Золотистый и полезный,</a:t>
            </a: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Витаминный, хотя резкий,</a:t>
            </a: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Горький вкус имеет он.</a:t>
            </a: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Когда чистишь – слезы льешь. </a:t>
            </a: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 Кустик с запахом приятным,</a:t>
            </a:r>
            <a:b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Душистым, пряным, ароматным.</a:t>
            </a:r>
            <a:b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Он форму зонтика имеет,</a:t>
            </a:r>
            <a:b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Когда в нем семена созреют. </a:t>
            </a: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5. Что за травку мы сорвали</a:t>
            </a: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 себя на грядке?</a:t>
            </a: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Зелена, сочна, кудрява,</a:t>
            </a: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Пряна, ароматна? </a:t>
            </a: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88296" cy="576064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Овощ </a:t>
            </a: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круглый, овальный, с кожурой белого, розового, цвета. Белой, желтой мякотью. Основное вещество - крахмал.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Овощ</a:t>
            </a: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- корнеплод оранжевого цвета.  Форма корнеплода яйцевидная и конусовидная. Богат витамином А.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Овощ – корнеплод,</a:t>
            </a: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тёмно-пурпурного цвета. Форма округлая. Мякоть сахаристая, плотная.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</a:t>
            </a: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Плод – в виде стручка. Семена круглые, гладкие или морщинистые. </a:t>
            </a:r>
            <a:endParaRPr lang="ru-RU" sz="1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6241" y="965548"/>
            <a:ext cx="1347787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6241" y="2155728"/>
            <a:ext cx="1347787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6241" y="3379594"/>
            <a:ext cx="135890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4494" y="4541355"/>
            <a:ext cx="134778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4493" y="5660446"/>
            <a:ext cx="134778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4565" y="4138774"/>
            <a:ext cx="1658937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9572" y="4143536"/>
            <a:ext cx="1658937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0095" y="5435020"/>
            <a:ext cx="1676400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9572" y="5435019"/>
            <a:ext cx="165893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48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1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/>
          <a:lstStyle/>
          <a:p>
            <a:r>
              <a:rPr lang="ru-RU" sz="2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встречаются названия овощей в нашей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764704"/>
            <a:ext cx="4388296" cy="5976664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/>
                <a:ea typeface="Times New Roman"/>
              </a:rPr>
              <a:t>Пословицы и </a:t>
            </a:r>
            <a:r>
              <a:rPr lang="ru-RU" sz="2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поговорки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0" lvl="0" indent="-457200">
              <a:spcBef>
                <a:spcPts val="0"/>
              </a:spcBef>
              <a:buAutoNum type="arabicPeriod"/>
            </a:pPr>
            <a:endParaRPr lang="ru-RU" sz="2400" i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0" lvl="0" indent="-457200">
              <a:spcBef>
                <a:spcPts val="0"/>
              </a:spcBef>
              <a:buAutoNum type="arabicPeriod"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Всякому 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овощу свое время.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2400" i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Всякий день с овощами, да не всякий день со щами.</a:t>
            </a: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i="1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Без капусты щи не густы.</a:t>
            </a:r>
          </a:p>
          <a:p>
            <a:pPr marL="0" marR="95250" lvl="0" indent="0">
              <a:spcBef>
                <a:spcPts val="0"/>
              </a:spcBef>
              <a:buNone/>
            </a:pPr>
            <a:endParaRPr lang="ru-RU" sz="2400" i="1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marR="95250" lvl="0" indent="0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Чеснок да лук от семи недуг.</a:t>
            </a:r>
            <a:endParaRPr lang="ru-RU" sz="2400" i="1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764704"/>
            <a:ext cx="4388296" cy="5976664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Фразеологизмы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marR="95250" lvl="0" indent="0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Голова садовая.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(Значит: капустный кочан, т.е. несообразительный,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нерасторопный, человек)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marR="9525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marR="95250" lvl="0" indent="0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Горе луковое.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(Т.е. незадачливый, неуклюжий человек; недотепа)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marR="9525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marR="95250" lvl="0" indent="0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Проще пареной репы.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(Т.е. очень просто)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marR="95250" lvl="0" indent="0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marR="95250" lvl="0" indent="0">
              <a:spcBef>
                <a:spcPts val="0"/>
              </a:spcBef>
              <a:buNone/>
            </a:pPr>
            <a:r>
              <a:rPr lang="ru-RU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Сердце с перцем, душа с чесноком.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(Т.е. злой человек)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319" y="5373216"/>
            <a:ext cx="2658577" cy="1297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860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Итог мероприятия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836712"/>
            <a:ext cx="4388296" cy="5832648"/>
          </a:xfrm>
        </p:spPr>
        <p:txBody>
          <a:bodyPr/>
          <a:lstStyle/>
          <a:p>
            <a:pPr marL="0" marR="95250" lvl="0" indent="0" algn="ctr">
              <a:spcBef>
                <a:spcPts val="0"/>
              </a:spcBef>
              <a:buNone/>
            </a:pP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marR="95250" lvl="0" indent="0" algn="ctr">
              <a:spcBef>
                <a:spcPts val="0"/>
              </a:spcBef>
              <a:buNone/>
            </a:pPr>
            <a:endParaRPr lang="ru-RU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marR="95250" lvl="0" indent="0" algn="ctr">
              <a:spcBef>
                <a:spcPts val="0"/>
              </a:spcBef>
              <a:buNone/>
            </a:pPr>
            <a:r>
              <a:rPr lang="ru-RU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Овощи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слава докторов и гордость поваров.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240" y="4581128"/>
            <a:ext cx="3561712" cy="202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 descr="C:\Users\Родион\Desktop\Все фото\Фото смайлики\смайл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908721"/>
            <a:ext cx="2287210" cy="162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Родион\Desktop\Все фото\Фото смайлики\977404091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0526" y="2684918"/>
            <a:ext cx="2939906" cy="391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3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Список литературы и Интернет-ресурсов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2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Плешаков А.А. Мир вокруг нас: учебник для 3 класса четырехлетней начальной школы.- М.: Просвещение, 2014.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Плешаков А.А. От земли до неба: атлас – определитель для начальной школы.- М.: Просвещение, 2014.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</a:t>
            </a:r>
            <a:r>
              <a:rPr lang="ru-RU" sz="2400" kern="1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Федоров А.И. Фразеологический словарь русского литературного языка.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М: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Астрель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АСТ, 2008. - 828 с.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wikiznanie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ru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5. 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3"/>
              </a:rPr>
              <a:t>allrecipes.ru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6. 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4"/>
              </a:rPr>
              <a:t>flaminguru.ru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7. 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5"/>
              </a:rPr>
              <a:t>ermak.su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8. 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6"/>
              </a:rPr>
              <a:t>zagadka.yaxy.ru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9.  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7"/>
              </a:rPr>
              <a:t>eti-deti.com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10. 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8"/>
              </a:rPr>
              <a:t>kulinarochka.com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11. 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9"/>
              </a:rPr>
              <a:t>udec.ru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10"/>
              </a:rPr>
              <a:t>numama.ru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522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Игра «Отгадай загадку»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4388296" cy="576064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Вострушка-вертушка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Уперлась в винт ногой,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Потерял болтун покой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lvl="0" indent="0" algn="ctr">
              <a:buNone/>
            </a:pPr>
            <a:endParaRPr lang="ru-RU" sz="4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твёртка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88296" cy="576064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Хлопотун Егорка 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Взялся за уборку: 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пляс по комнате пошел, </a:t>
            </a: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Оглянулся - чистый пол!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26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lvl="0" indent="0" algn="ctr">
              <a:spcBef>
                <a:spcPts val="0"/>
              </a:spcBef>
              <a:buNone/>
            </a:pPr>
            <a:endParaRPr lang="ru-RU" sz="4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еник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802259"/>
            <a:ext cx="3886786" cy="25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8974" y="2802259"/>
            <a:ext cx="3750761" cy="2594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714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Игра «Отгадай загадку»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4388296" cy="5760640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Вертится туда-сюда,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Всё закрутит без труда.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Как в работе своей вёртка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Неуёмная …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400" dirty="0">
                <a:solidFill>
                  <a:srgbClr val="FF0000"/>
                </a:solidFill>
                <a:latin typeface="Times New Roman"/>
                <a:ea typeface="Calibri"/>
              </a:rPr>
              <a:t>О</a:t>
            </a:r>
            <a:r>
              <a:rPr lang="ru-RU" sz="4400" dirty="0">
                <a:solidFill>
                  <a:prstClr val="black"/>
                </a:solidFill>
                <a:latin typeface="Times New Roman"/>
                <a:ea typeface="Calibri"/>
              </a:rPr>
              <a:t>твёртка</a:t>
            </a:r>
            <a:endParaRPr lang="ru-RU" sz="4400" dirty="0">
              <a:solidFill>
                <a:prstClr val="black"/>
              </a:solidFill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16288" cy="5760640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Кто меня назвать не сможет? 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Я на ежика похожа. 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Я от пыли и от пятен 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Охраняю ваше платье.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400" dirty="0">
                <a:solidFill>
                  <a:srgbClr val="FF0000"/>
                </a:solidFill>
                <a:latin typeface="Times New Roman"/>
                <a:ea typeface="Times New Roman"/>
              </a:rPr>
              <a:t>Щ</a:t>
            </a:r>
            <a:r>
              <a:rPr lang="ru-RU" sz="4400" dirty="0">
                <a:solidFill>
                  <a:prstClr val="black"/>
                </a:solidFill>
                <a:latin typeface="Times New Roman"/>
                <a:ea typeface="Times New Roman"/>
              </a:rPr>
              <a:t>ётка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856819"/>
            <a:ext cx="3888432" cy="237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2831294"/>
            <a:ext cx="3814534" cy="2395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888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Игра «Отгадай загадку»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4388296" cy="576064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3100" dirty="0">
                <a:solidFill>
                  <a:prstClr val="black"/>
                </a:solidFill>
                <a:latin typeface="Times New Roman"/>
                <a:ea typeface="Calibri"/>
              </a:rPr>
              <a:t>Маленького роста я, </a:t>
            </a:r>
            <a:br>
              <a:rPr lang="ru-RU" sz="31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3100" dirty="0">
                <a:solidFill>
                  <a:prstClr val="black"/>
                </a:solidFill>
                <a:latin typeface="Times New Roman"/>
                <a:ea typeface="Calibri"/>
              </a:rPr>
              <a:t>Тонкая и острая. </a:t>
            </a:r>
            <a:br>
              <a:rPr lang="ru-RU" sz="31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3100" dirty="0">
                <a:solidFill>
                  <a:prstClr val="black"/>
                </a:solidFill>
                <a:latin typeface="Times New Roman"/>
                <a:ea typeface="Calibri"/>
              </a:rPr>
              <a:t>Носом путь себе ищу, </a:t>
            </a:r>
            <a:br>
              <a:rPr lang="ru-RU" sz="31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3100" dirty="0">
                <a:solidFill>
                  <a:prstClr val="black"/>
                </a:solidFill>
                <a:latin typeface="Times New Roman"/>
                <a:ea typeface="Calibri"/>
              </a:rPr>
              <a:t>За собою хвост тащу</a:t>
            </a:r>
            <a:r>
              <a:rPr lang="ru-RU" sz="3100" dirty="0" smtClean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endParaRPr lang="ru-RU" sz="24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lvl="0" indent="0" algn="ctr">
              <a:spcBef>
                <a:spcPts val="0"/>
              </a:spcBef>
              <a:buNone/>
            </a:pPr>
            <a:endParaRPr lang="ru-RU" sz="4400" dirty="0" smtClean="0">
              <a:solidFill>
                <a:srgbClr val="FF0000"/>
              </a:solidFill>
              <a:latin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4400" dirty="0">
              <a:solidFill>
                <a:srgbClr val="FF0000"/>
              </a:solidFill>
              <a:latin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4400" dirty="0" smtClean="0">
              <a:solidFill>
                <a:srgbClr val="FF0000"/>
              </a:solidFill>
              <a:latin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4400" dirty="0" smtClean="0">
              <a:solidFill>
                <a:srgbClr val="FF0000"/>
              </a:solidFill>
              <a:latin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</a:rPr>
              <a:t>И</a:t>
            </a:r>
            <a:r>
              <a:rPr lang="ru-RU" sz="4400" dirty="0" smtClean="0">
                <a:solidFill>
                  <a:prstClr val="black"/>
                </a:solidFill>
                <a:latin typeface="Times New Roman"/>
              </a:rPr>
              <a:t>гла</a:t>
            </a:r>
            <a:endParaRPr lang="ru-RU" sz="4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16288" cy="576064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lnSpc>
                <a:spcPct val="115000"/>
              </a:lnSpc>
              <a:buNone/>
            </a:pPr>
            <a:r>
              <a:rPr lang="ru-RU" sz="39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9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О</a:t>
            </a:r>
            <a:r>
              <a:rPr lang="ru-RU" sz="39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твёртка</a:t>
            </a:r>
            <a:endParaRPr lang="ru-RU" sz="39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39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В</a:t>
            </a:r>
            <a:r>
              <a:rPr lang="ru-RU" sz="3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еник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39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О</a:t>
            </a:r>
            <a:r>
              <a:rPr lang="ru-RU" sz="3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твёртка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39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Щ</a:t>
            </a:r>
            <a:r>
              <a:rPr lang="ru-RU" sz="39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ётка</a:t>
            </a:r>
          </a:p>
          <a:p>
            <a:pPr marL="0" lvl="0" indent="0">
              <a:lnSpc>
                <a:spcPct val="115000"/>
              </a:lnSpc>
              <a:buNone/>
            </a:pPr>
            <a:r>
              <a:rPr lang="ru-RU" sz="39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</a:t>
            </a:r>
            <a:r>
              <a:rPr lang="ru-RU" sz="39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И</a:t>
            </a:r>
            <a:r>
              <a:rPr lang="ru-RU" sz="39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голка</a:t>
            </a:r>
          </a:p>
          <a:p>
            <a:pPr marL="0" lvl="0" indent="0">
              <a:lnSpc>
                <a:spcPct val="115000"/>
              </a:lnSpc>
              <a:buNone/>
            </a:pPr>
            <a:endParaRPr lang="ru-RU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0" lvl="0" indent="0">
              <a:lnSpc>
                <a:spcPct val="115000"/>
              </a:lnSpc>
              <a:buNone/>
            </a:pPr>
            <a:endParaRPr lang="ru-RU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0" lvl="0" indent="0" algn="ctr">
              <a:lnSpc>
                <a:spcPct val="115000"/>
              </a:lnSpc>
              <a:buNone/>
            </a:pPr>
            <a:endParaRPr lang="ru-RU" sz="44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5000"/>
              </a:lnSpc>
              <a:buNone/>
            </a:pPr>
            <a:endParaRPr lang="ru-RU" sz="44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5000"/>
              </a:lnSpc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ОВОЩИ</a:t>
            </a:r>
            <a:endParaRPr lang="ru-RU" sz="4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5000"/>
              </a:lnSpc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265762"/>
            <a:ext cx="3744416" cy="2328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4842" y="4304702"/>
            <a:ext cx="2592288" cy="128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311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</a:rPr>
              <a:t>Игра «Закончи фразу»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76664"/>
          </a:xfrm>
        </p:spPr>
        <p:txBody>
          <a:bodyPr>
            <a:normAutofit fontScale="325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1. Всех от кашля исцелит 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Наш природный Айболит.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Потому что знают детки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Это чёрненькая …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2. Кругла да гладка,</a:t>
            </a:r>
            <a:b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Откусишь - сладка.</a:t>
            </a:r>
            <a:b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Засела крепко</a:t>
            </a:r>
            <a:b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На грядке …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3. То она “сосулька”,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То румянцем пышет,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Но, вкусна в салате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400" dirty="0">
                <a:solidFill>
                  <a:prstClr val="black"/>
                </a:solidFill>
                <a:latin typeface="Times New Roman"/>
                <a:ea typeface="Times New Roman"/>
              </a:rPr>
              <a:t>Горькая …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400" dirty="0">
                <a:solidFill>
                  <a:prstClr val="black"/>
                </a:solidFill>
                <a:latin typeface="Times New Roman"/>
                <a:ea typeface="Calibri"/>
              </a:rPr>
              <a:t>4. Хотя я сахарной зовусь,</a:t>
            </a:r>
            <a:br>
              <a:rPr lang="ru-RU" sz="74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7400" dirty="0">
                <a:solidFill>
                  <a:prstClr val="black"/>
                </a:solidFill>
                <a:latin typeface="Times New Roman"/>
                <a:ea typeface="Calibri"/>
              </a:rPr>
              <a:t>Но от дождя я не размокла,</a:t>
            </a:r>
            <a:br>
              <a:rPr lang="ru-RU" sz="74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7400" dirty="0">
                <a:solidFill>
                  <a:prstClr val="black"/>
                </a:solidFill>
                <a:latin typeface="Times New Roman"/>
                <a:ea typeface="Calibri"/>
              </a:rPr>
              <a:t>Кругла, сладка на вкус,</a:t>
            </a:r>
            <a:br>
              <a:rPr lang="ru-RU" sz="7400" dirty="0">
                <a:solidFill>
                  <a:prstClr val="black"/>
                </a:solidFill>
                <a:latin typeface="Times New Roman"/>
                <a:ea typeface="Calibri"/>
              </a:rPr>
            </a:br>
            <a:r>
              <a:rPr lang="ru-RU" sz="7400" dirty="0">
                <a:solidFill>
                  <a:prstClr val="black"/>
                </a:solidFill>
                <a:latin typeface="Times New Roman"/>
                <a:ea typeface="Calibri"/>
              </a:rPr>
              <a:t>Узнали, кто я …</a:t>
            </a:r>
            <a:endParaRPr lang="ru-RU" sz="7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7795" y="790599"/>
            <a:ext cx="2494385" cy="2494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793775"/>
            <a:ext cx="2512988" cy="251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7797" y="4174503"/>
            <a:ext cx="2494384" cy="2494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4171620"/>
            <a:ext cx="2512988" cy="2497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713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</a:rPr>
              <a:t>Игра «Закончи фразу»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76664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5. И зелен, и густ,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грядке вырос куст.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Покопай немножко: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 кустом ...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6. Заставит плакать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всех вокруг,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Хоть он и не драчун, а ...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7. Он кусает - но не пес.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Зубок есть. Но, где же рот?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Белый носит сюртучок.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 это, скажи, …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8. Что за скрип?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за хруст?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что ещё за куст?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же быть без хруста,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я …</a:t>
            </a:r>
            <a:endParaRPr lang="ru-RU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8262" y="791865"/>
            <a:ext cx="2448546" cy="249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1380" y="791865"/>
            <a:ext cx="2470833" cy="249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1380" y="4105282"/>
            <a:ext cx="2453767" cy="249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0839" y="4115339"/>
            <a:ext cx="2435969" cy="2498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Группы овощей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836712"/>
            <a:ext cx="4824536" cy="5904656"/>
          </a:xfrm>
        </p:spPr>
        <p:txBody>
          <a:bodyPr>
            <a:normAutofit fontScale="925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/>
                <a:ea typeface="Times New Roman"/>
              </a:rPr>
              <a:t>Листовые: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2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капустные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пряные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6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22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салатно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-шпинатные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8064" y="836712"/>
            <a:ext cx="3888432" cy="5904656"/>
          </a:xfrm>
        </p:spPr>
        <p:txBody>
          <a:bodyPr>
            <a:normAutofit fontScale="925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600" dirty="0">
                <a:solidFill>
                  <a:prstClr val="black"/>
                </a:solidFill>
                <a:latin typeface="Times New Roman"/>
                <a:ea typeface="Times New Roman"/>
              </a:rPr>
              <a:t>Плодовые</a:t>
            </a:r>
            <a:r>
              <a:rPr lang="ru-RU" sz="2600" dirty="0" smtClean="0">
                <a:solidFill>
                  <a:prstClr val="black"/>
                </a:solidFill>
                <a:latin typeface="Times New Roman"/>
                <a:ea typeface="Times New Roman"/>
              </a:rPr>
              <a:t>:</a:t>
            </a: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0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паслёновые</a:t>
            </a: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0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тыквенные</a:t>
            </a:r>
            <a:endParaRPr lang="ru-RU" sz="20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0806" y="1196752"/>
            <a:ext cx="1590675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1185639"/>
            <a:ext cx="1676400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2378869"/>
            <a:ext cx="164623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0805" y="3925985"/>
            <a:ext cx="157321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3921668"/>
            <a:ext cx="1652587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4775" y="5162054"/>
            <a:ext cx="16827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971" y="1185639"/>
            <a:ext cx="15367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890" y="1179288"/>
            <a:ext cx="1580518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0522" y="1179289"/>
            <a:ext cx="1527992" cy="1158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371" y="3068960"/>
            <a:ext cx="15113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890" y="3068960"/>
            <a:ext cx="1580518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0521" y="3068165"/>
            <a:ext cx="1527992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7" y="4869160"/>
            <a:ext cx="1512094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6891" y="4869160"/>
            <a:ext cx="1580517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4514" y="4869160"/>
            <a:ext cx="1524000" cy="116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688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Группы овощей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836712"/>
            <a:ext cx="4388296" cy="5832648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Бобовые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836712"/>
            <a:ext cx="4388296" cy="5832648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Корнеплодные</a:t>
            </a:r>
            <a:endParaRPr lang="ru-RU" sz="2400" dirty="0">
              <a:solidFill>
                <a:prstClr val="black"/>
              </a:solidFill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179" y="1196752"/>
            <a:ext cx="1952550" cy="149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2564904"/>
            <a:ext cx="1948260" cy="143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506" y="3793538"/>
            <a:ext cx="1978223" cy="1583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5489" y="5129241"/>
            <a:ext cx="1953985" cy="151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7122" y="1196752"/>
            <a:ext cx="1911102" cy="148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0516" y="1196752"/>
            <a:ext cx="1901119" cy="148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0724" y="3179761"/>
            <a:ext cx="1927499" cy="149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2939" y="3179761"/>
            <a:ext cx="1937620" cy="1499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7122" y="5129241"/>
            <a:ext cx="1911102" cy="151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1982" y="5129241"/>
            <a:ext cx="1911102" cy="151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08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</a:rPr>
              <a:t>Группы овощей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836712"/>
            <a:ext cx="4388296" cy="5904656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Клубнеплодные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388296" cy="5832648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Луковичные и стеблевые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129" y="1196753"/>
            <a:ext cx="2547664" cy="1664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0054" y="3207774"/>
            <a:ext cx="2336264" cy="1636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56" y="5038666"/>
            <a:ext cx="2559447" cy="1694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1633" y="1278682"/>
            <a:ext cx="1975122" cy="1686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1284040"/>
            <a:ext cx="1921966" cy="164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1" y="3207774"/>
            <a:ext cx="1921965" cy="158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1632" y="3207774"/>
            <a:ext cx="1975123" cy="158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1633" y="5038666"/>
            <a:ext cx="1975122" cy="1656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5038666"/>
            <a:ext cx="1921966" cy="1639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3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636</Words>
  <Application>Microsoft Office PowerPoint</Application>
  <PresentationFormat>Экран (4:3)</PresentationFormat>
  <Paragraphs>262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Внеклассное мероприятие</vt:lpstr>
      <vt:lpstr>Игра «Отгадай загадку»</vt:lpstr>
      <vt:lpstr>Игра «Отгадай загадку»</vt:lpstr>
      <vt:lpstr>Игра «Отгадай загадку»</vt:lpstr>
      <vt:lpstr>Игра «Закончи фразу»</vt:lpstr>
      <vt:lpstr>Игра «Закончи фразу»</vt:lpstr>
      <vt:lpstr>Группы овощей</vt:lpstr>
      <vt:lpstr>Группы овощей</vt:lpstr>
      <vt:lpstr>Группы овощей</vt:lpstr>
      <vt:lpstr>«Витамины в овощах»</vt:lpstr>
      <vt:lpstr>Игра «Отгадай овощ» </vt:lpstr>
      <vt:lpstr>Сценка «Разговор овощей»</vt:lpstr>
      <vt:lpstr>Правила обработки и приготовления овощей</vt:lpstr>
      <vt:lpstr>Игра «Свари борщ»</vt:lpstr>
      <vt:lpstr>Практическая работа  «Приготовление овощного салата»</vt:lpstr>
      <vt:lpstr>Где встречаются названия овощей в нашей речи</vt:lpstr>
      <vt:lpstr>Итог мероприятия</vt:lpstr>
      <vt:lpstr>Список литературы и Интернет-ресурсов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</dc:title>
  <dc:creator>Родион</dc:creator>
  <cp:lastModifiedBy>Родион</cp:lastModifiedBy>
  <cp:revision>46</cp:revision>
  <dcterms:created xsi:type="dcterms:W3CDTF">2015-08-01T11:04:57Z</dcterms:created>
  <dcterms:modified xsi:type="dcterms:W3CDTF">2015-08-10T08:46:52Z</dcterms:modified>
</cp:coreProperties>
</file>